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1" r:id="rId14"/>
    <p:sldId id="272" r:id="rId15"/>
    <p:sldId id="256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7" autoAdjust="0"/>
    <p:restoredTop sz="94652" autoAdjust="0"/>
  </p:normalViewPr>
  <p:slideViewPr>
    <p:cSldViewPr>
      <p:cViewPr>
        <p:scale>
          <a:sx n="70" d="100"/>
          <a:sy n="70" d="100"/>
        </p:scale>
        <p:origin x="-14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5BFF499-C5A3-4ADA-B2F8-C39609AACB43}" type="datetimeFigureOut">
              <a:rPr lang="en-NZ"/>
              <a:pPr>
                <a:defRPr/>
              </a:pPr>
              <a:t>11/06/2015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NZ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D3B6191-5365-4AED-97A1-6960584AC5E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35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406D80F-2851-4623-9933-569D8A045327}" type="slidenum">
              <a:rPr lang="en-NZ"/>
              <a:pPr eaLnBrk="1" hangingPunct="1"/>
              <a:t>1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779E8-BE6A-4856-9320-2484E40BD9F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78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1A5B9-5619-4C8C-8FBC-3533D4A2096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56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576EF-3A8B-4ABD-A36F-0DFEA984AF8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77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629DF-B90E-4D2E-BC6E-B777CFFC2B5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088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17803-AFB7-4359-823C-4C5011107D4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760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084-62A5-48F0-B940-EAB45E25452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92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0201-E484-4FAB-A8F1-57263E39CB8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6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3DD67-F8A8-47F3-8E56-8A058FEBF4B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66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74FD-469C-4272-AB88-BB92E0B8CCA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98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24DFF-2323-4671-BE79-1E2BFFE3D2B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991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7C6E7-4EE2-460E-8744-FF1119A1DB7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80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DB34EB2-842F-430C-B83F-2ACC47D9600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youtube.com/watch?v=gbSIBhFwQ4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7380288" cy="5545138"/>
          </a:xfrm>
        </p:spPr>
        <p:txBody>
          <a:bodyPr anchor="t"/>
          <a:lstStyle/>
          <a:p>
            <a:pPr algn="l" eaLnBrk="1" hangingPunct="1"/>
            <a:r>
              <a:rPr lang="es-UY" sz="7200" dirty="0" smtClean="0">
                <a:solidFill>
                  <a:schemeClr val="tx1"/>
                </a:solidFill>
              </a:rPr>
              <a:t>Gene </a:t>
            </a:r>
            <a:r>
              <a:rPr lang="es-UY" sz="7200" dirty="0" err="1" smtClean="0">
                <a:solidFill>
                  <a:schemeClr val="tx1"/>
                </a:solidFill>
              </a:rPr>
              <a:t>Expression</a:t>
            </a:r>
            <a:r>
              <a:rPr lang="es-UY" sz="13800" dirty="0" smtClean="0">
                <a:solidFill>
                  <a:schemeClr val="tx1"/>
                </a:solidFill>
              </a:rPr>
              <a:t/>
            </a:r>
            <a:br>
              <a:rPr lang="es-UY" sz="13800" dirty="0" smtClean="0">
                <a:solidFill>
                  <a:schemeClr val="tx1"/>
                </a:solidFill>
              </a:rPr>
            </a:br>
            <a:r>
              <a:rPr lang="es-UY" sz="9600" dirty="0" smtClean="0">
                <a:solidFill>
                  <a:schemeClr val="tx1"/>
                </a:solidFill>
              </a:rPr>
              <a:t>Role of DNA</a:t>
            </a:r>
            <a:r>
              <a:rPr lang="es-ES" sz="9600" dirty="0" smtClean="0">
                <a:solidFill>
                  <a:schemeClr val="tx1"/>
                </a:solidFill>
              </a:rPr>
              <a:t/>
            </a:r>
            <a:br>
              <a:rPr lang="es-ES" sz="9600" dirty="0" smtClean="0">
                <a:solidFill>
                  <a:schemeClr val="tx1"/>
                </a:solidFill>
              </a:rPr>
            </a:br>
            <a:r>
              <a:rPr lang="es-ES" sz="9600" dirty="0" smtClean="0">
                <a:solidFill>
                  <a:schemeClr val="tx1"/>
                </a:solidFill>
              </a:rPr>
              <a:t/>
            </a:r>
            <a:br>
              <a:rPr lang="es-ES" sz="9600" dirty="0" smtClean="0">
                <a:solidFill>
                  <a:schemeClr val="tx1"/>
                </a:solidFill>
              </a:rPr>
            </a:br>
            <a:endParaRPr lang="es-ES" sz="199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pPr eaLnBrk="1" hangingPunct="1"/>
            <a:r>
              <a:rPr lang="en-NZ" smtClean="0"/>
              <a:t>DNA Structure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472113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DNA is a polymer of nucleotides</a:t>
            </a:r>
          </a:p>
          <a:p>
            <a:pPr eaLnBrk="1" hangingPunct="1"/>
            <a:endParaRPr lang="en-NZ" smtClean="0">
              <a:solidFill>
                <a:srgbClr val="0000CC"/>
              </a:solidFill>
            </a:endParaRPr>
          </a:p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Each nucleotide consists of </a:t>
            </a:r>
          </a:p>
          <a:p>
            <a:pPr lvl="2" eaLnBrk="1" hangingPunct="1"/>
            <a:r>
              <a:rPr lang="en-NZ" smtClean="0">
                <a:solidFill>
                  <a:srgbClr val="0000CC"/>
                </a:solidFill>
              </a:rPr>
              <a:t>deoxyribose sugar</a:t>
            </a:r>
          </a:p>
          <a:p>
            <a:pPr lvl="2" eaLnBrk="1" hangingPunct="1"/>
            <a:r>
              <a:rPr lang="en-NZ" smtClean="0">
                <a:solidFill>
                  <a:srgbClr val="0000CC"/>
                </a:solidFill>
              </a:rPr>
              <a:t>A phosphate</a:t>
            </a:r>
          </a:p>
          <a:p>
            <a:pPr lvl="2" eaLnBrk="1" hangingPunct="1"/>
            <a:r>
              <a:rPr lang="en-NZ" smtClean="0">
                <a:solidFill>
                  <a:srgbClr val="0000CC"/>
                </a:solidFill>
              </a:rPr>
              <a:t>A base – </a:t>
            </a:r>
            <a:r>
              <a:rPr lang="en-NZ" smtClean="0">
                <a:solidFill>
                  <a:srgbClr val="E20000"/>
                </a:solidFill>
              </a:rPr>
              <a:t>A</a:t>
            </a:r>
            <a:r>
              <a:rPr lang="en-NZ" smtClean="0">
                <a:solidFill>
                  <a:srgbClr val="0000CC"/>
                </a:solidFill>
              </a:rPr>
              <a:t>denine, </a:t>
            </a:r>
            <a:r>
              <a:rPr lang="en-NZ" smtClean="0">
                <a:solidFill>
                  <a:srgbClr val="E20000"/>
                </a:solidFill>
              </a:rPr>
              <a:t>T</a:t>
            </a:r>
            <a:r>
              <a:rPr lang="en-NZ" smtClean="0">
                <a:solidFill>
                  <a:srgbClr val="0000CC"/>
                </a:solidFill>
              </a:rPr>
              <a:t>hymine, </a:t>
            </a:r>
            <a:r>
              <a:rPr lang="en-NZ" smtClean="0">
                <a:solidFill>
                  <a:srgbClr val="E20000"/>
                </a:solidFill>
              </a:rPr>
              <a:t>C</a:t>
            </a:r>
            <a:r>
              <a:rPr lang="en-NZ" smtClean="0">
                <a:solidFill>
                  <a:srgbClr val="0000CC"/>
                </a:solidFill>
              </a:rPr>
              <a:t>ytosine or </a:t>
            </a:r>
            <a:r>
              <a:rPr lang="en-NZ" smtClean="0">
                <a:solidFill>
                  <a:srgbClr val="E20000"/>
                </a:solidFill>
              </a:rPr>
              <a:t>G</a:t>
            </a:r>
            <a:r>
              <a:rPr lang="en-NZ" smtClean="0">
                <a:solidFill>
                  <a:srgbClr val="0000CC"/>
                </a:solidFill>
              </a:rPr>
              <a:t>uanine</a:t>
            </a:r>
          </a:p>
          <a:p>
            <a:pPr eaLnBrk="1" hangingPunct="1"/>
            <a:endParaRPr lang="en-NZ" smtClean="0">
              <a:solidFill>
                <a:srgbClr val="0000CC"/>
              </a:solidFill>
            </a:endParaRPr>
          </a:p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A DNA molecule consists of two chains of nucleotides twisted around each other to form a double helix.</a:t>
            </a:r>
          </a:p>
        </p:txBody>
      </p:sp>
      <p:sp>
        <p:nvSpPr>
          <p:cNvPr id="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229600" cy="908050"/>
          </a:xfrm>
        </p:spPr>
        <p:txBody>
          <a:bodyPr/>
          <a:lstStyle/>
          <a:p>
            <a:pPr eaLnBrk="1" hangingPunct="1"/>
            <a:r>
              <a:rPr lang="en-NZ" smtClean="0"/>
              <a:t>DNA Models</a:t>
            </a:r>
            <a:endParaRPr lang="en-A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/>
            <a:r>
              <a:rPr lang="en-NZ" sz="2800" smtClean="0">
                <a:solidFill>
                  <a:srgbClr val="0000CC"/>
                </a:solidFill>
              </a:rPr>
              <a:t>Alternating sugars and phosphates form the sides of the DNA “ladder”</a:t>
            </a:r>
          </a:p>
          <a:p>
            <a:pPr eaLnBrk="1" hangingPunct="1"/>
            <a:r>
              <a:rPr lang="en-NZ" sz="2800" smtClean="0">
                <a:solidFill>
                  <a:srgbClr val="0000CC"/>
                </a:solidFill>
              </a:rPr>
              <a:t>The rungs are formed by the bases in complementary pairs. A – T  and C – G </a:t>
            </a:r>
            <a:endParaRPr lang="en-AU" sz="2800" smtClean="0">
              <a:solidFill>
                <a:srgbClr val="0000CC"/>
              </a:solidFill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200400" y="32004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Here is the ladder</a:t>
            </a:r>
            <a:endParaRPr lang="en-AU" sz="2000" b="1">
              <a:solidFill>
                <a:srgbClr val="0000CC"/>
              </a:solidFill>
              <a:latin typeface="Tahoma" charset="0"/>
            </a:endParaRPr>
          </a:p>
        </p:txBody>
      </p:sp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743200"/>
            <a:ext cx="32956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33400" y="3200400"/>
            <a:ext cx="1905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Let’s give it a twist to make the double helix</a:t>
            </a:r>
            <a:endParaRPr lang="en-AU" sz="2000" b="1">
              <a:solidFill>
                <a:srgbClr val="0000CC"/>
              </a:solidFill>
              <a:latin typeface="Tahoma" charset="0"/>
            </a:endParaRPr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43200"/>
            <a:ext cx="21526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629400" y="3048000"/>
            <a:ext cx="1371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And this is a space-filling model of DNA</a:t>
            </a:r>
            <a:endParaRPr lang="en-AU" sz="2000" b="1">
              <a:solidFill>
                <a:srgbClr val="0000CC"/>
              </a:solidFill>
              <a:latin typeface="Tahoma" charset="0"/>
            </a:endParaRPr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667000"/>
            <a:ext cx="1903413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70" grpId="0"/>
      <p:bldP spid="15371" grpId="0"/>
      <p:bldP spid="15372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04800" y="609600"/>
            <a:ext cx="8610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400">
                <a:solidFill>
                  <a:srgbClr val="0000CC"/>
                </a:solidFill>
                <a:latin typeface="Tahoma" charset="0"/>
              </a:rPr>
              <a:t>Note: each base pair consists of a pyrimidine and a purine.</a:t>
            </a:r>
          </a:p>
          <a:p>
            <a:pPr eaLnBrk="1" hangingPunct="1">
              <a:spcBef>
                <a:spcPct val="50000"/>
              </a:spcBef>
            </a:pPr>
            <a:r>
              <a:rPr lang="en-NZ" sz="2400">
                <a:solidFill>
                  <a:srgbClr val="0000CC"/>
                </a:solidFill>
                <a:latin typeface="Tahoma" charset="0"/>
              </a:rPr>
              <a:t>This keeps the sides of the ladder parallel</a:t>
            </a:r>
            <a:endParaRPr lang="en-AU" sz="2400">
              <a:solidFill>
                <a:srgbClr val="0000CC"/>
              </a:solidFill>
              <a:latin typeface="Tahoma" charset="0"/>
            </a:endParaRP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6019800" cy="488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8839200" cy="5943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NZ" sz="2400" smtClean="0">
                <a:solidFill>
                  <a:srgbClr val="0000CC"/>
                </a:solidFill>
              </a:rPr>
              <a:t>Cytosine has </a:t>
            </a:r>
            <a:r>
              <a:rPr lang="en-NZ" sz="2400" smtClean="0">
                <a:solidFill>
                  <a:srgbClr val="E20000"/>
                </a:solidFill>
              </a:rPr>
              <a:t>three</a:t>
            </a:r>
            <a:r>
              <a:rPr lang="en-NZ" sz="2400" smtClean="0">
                <a:solidFill>
                  <a:srgbClr val="0000CC"/>
                </a:solidFill>
              </a:rPr>
              <a:t> weak hydrogen bonds with Guanine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NZ" sz="240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NZ" sz="2400" smtClean="0">
                <a:solidFill>
                  <a:srgbClr val="0000CC"/>
                </a:solidFill>
              </a:rPr>
              <a:t>Adenine has </a:t>
            </a:r>
            <a:r>
              <a:rPr lang="en-NZ" sz="2400" smtClean="0">
                <a:solidFill>
                  <a:srgbClr val="E20000"/>
                </a:solidFill>
              </a:rPr>
              <a:t>two</a:t>
            </a:r>
            <a:r>
              <a:rPr lang="en-NZ" sz="2400" smtClean="0">
                <a:solidFill>
                  <a:srgbClr val="0000CC"/>
                </a:solidFill>
              </a:rPr>
              <a:t> weak hydrogen bonds with Thymine </a:t>
            </a:r>
            <a:endParaRPr lang="en-AU" sz="2400" smtClean="0">
              <a:solidFill>
                <a:srgbClr val="0000CC"/>
              </a:solidFill>
            </a:endParaRP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0450"/>
            <a:ext cx="6019800" cy="488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114800" y="914400"/>
            <a:ext cx="0" cy="762000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4419600" y="4343400"/>
            <a:ext cx="0" cy="1676400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3" grpId="0" animBg="1"/>
      <p:bldP spid="17414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23863"/>
            <a:ext cx="88392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2400" smtClean="0">
                <a:solidFill>
                  <a:srgbClr val="0000CC"/>
                </a:solidFill>
              </a:rPr>
              <a:t>	The phosphates are joined</a:t>
            </a:r>
            <a:r>
              <a:rPr lang="en-NZ" smtClean="0">
                <a:solidFill>
                  <a:srgbClr val="0000CC"/>
                </a:solidFill>
              </a:rPr>
              <a:t> </a:t>
            </a:r>
            <a:r>
              <a:rPr lang="en-NZ" sz="2400" smtClean="0">
                <a:solidFill>
                  <a:srgbClr val="0000CC"/>
                </a:solidFill>
              </a:rPr>
              <a:t>to the 3’ and 5’ carbon atoms of the sugar</a:t>
            </a:r>
          </a:p>
          <a:p>
            <a:pPr eaLnBrk="1" hangingPunct="1">
              <a:buFontTx/>
              <a:buNone/>
            </a:pPr>
            <a:r>
              <a:rPr lang="en-NZ" sz="2400" smtClean="0">
                <a:solidFill>
                  <a:srgbClr val="0000CC"/>
                </a:solidFill>
              </a:rPr>
              <a:t>	The two nucleotide strands run in opposite directions</a:t>
            </a:r>
          </a:p>
          <a:p>
            <a:pPr eaLnBrk="1" hangingPunct="1">
              <a:buFontTx/>
              <a:buNone/>
            </a:pPr>
            <a:r>
              <a:rPr lang="en-NZ" sz="2400" smtClean="0">
                <a:solidFill>
                  <a:srgbClr val="0000CC"/>
                </a:solidFill>
              </a:rPr>
              <a:t>	They are </a:t>
            </a:r>
            <a:r>
              <a:rPr lang="en-NZ" sz="2400" b="1" smtClean="0">
                <a:solidFill>
                  <a:srgbClr val="0000CC"/>
                </a:solidFill>
              </a:rPr>
              <a:t>‘anti parallel’</a:t>
            </a:r>
            <a:endParaRPr lang="en-AU" sz="2400" b="1" smtClean="0">
              <a:solidFill>
                <a:srgbClr val="0000CC"/>
              </a:solidFill>
            </a:endParaRPr>
          </a:p>
        </p:txBody>
      </p:sp>
      <p:sp>
        <p:nvSpPr>
          <p:cNvPr id="1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357438"/>
            <a:ext cx="4486275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41" name="Line 9"/>
          <p:cNvSpPr>
            <a:spLocks noChangeShapeType="1"/>
          </p:cNvSpPr>
          <p:nvPr/>
        </p:nvSpPr>
        <p:spPr bwMode="auto">
          <a:xfrm flipH="1" flipV="1">
            <a:off x="2051050" y="3529013"/>
            <a:ext cx="528638" cy="331787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1763713" y="2565400"/>
            <a:ext cx="576262" cy="431800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H="1">
            <a:off x="1258888" y="3581400"/>
            <a:ext cx="0" cy="1752600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 flipV="1">
            <a:off x="4810125" y="3529013"/>
            <a:ext cx="0" cy="1905000"/>
          </a:xfrm>
          <a:prstGeom prst="line">
            <a:avLst/>
          </a:prstGeom>
          <a:noFill/>
          <a:ln w="762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167438" y="1955800"/>
            <a:ext cx="27352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NZ" sz="2400" b="1"/>
              <a:t>NOTE: </a:t>
            </a:r>
          </a:p>
          <a:p>
            <a:pPr eaLnBrk="1" hangingPunct="1"/>
            <a:r>
              <a:rPr lang="en-NZ" sz="2400" b="1"/>
              <a:t>This may not be required for this standard</a:t>
            </a:r>
          </a:p>
          <a:p>
            <a:pPr eaLnBrk="1" hangingPunct="1"/>
            <a:r>
              <a:rPr lang="en-NZ" sz="2400" b="1"/>
              <a:t>(but is for the Cells Standard for replication)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0" grpId="0" animBg="1"/>
      <p:bldP spid="18441" grpId="0" animBg="1"/>
      <p:bldP spid="18442" grpId="0" animBg="1"/>
      <p:bldP spid="18443" grpId="0" animBg="1"/>
      <p:bldP spid="18444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288" y="188913"/>
            <a:ext cx="8291512" cy="593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NZ" sz="3200" b="1">
                <a:solidFill>
                  <a:srgbClr val="0000CC"/>
                </a:solidFill>
              </a:rPr>
              <a:t>NOTE: </a:t>
            </a:r>
          </a:p>
          <a:p>
            <a:pPr eaLnBrk="1" hangingPunct="1">
              <a:spcBef>
                <a:spcPct val="20000"/>
              </a:spcBef>
            </a:pPr>
            <a:r>
              <a:rPr lang="en-NZ" sz="3200"/>
              <a:t>The </a:t>
            </a:r>
            <a:r>
              <a:rPr lang="en-NZ" sz="3600" b="1">
                <a:solidFill>
                  <a:schemeClr val="accent2"/>
                </a:solidFill>
              </a:rPr>
              <a:t>template</a:t>
            </a:r>
            <a:r>
              <a:rPr lang="en-NZ" sz="3200"/>
              <a:t> strand is the DNA strand to which RNA nucleotides temporarily bond make mRNA. It is complementary to the RNA produced (and to the </a:t>
            </a:r>
            <a:r>
              <a:rPr lang="en-NZ" sz="3200" b="1"/>
              <a:t>coding</a:t>
            </a:r>
            <a:r>
              <a:rPr lang="en-NZ" sz="3200"/>
              <a:t> strand)</a:t>
            </a:r>
          </a:p>
          <a:p>
            <a:pPr eaLnBrk="1" hangingPunct="1">
              <a:spcBef>
                <a:spcPct val="20000"/>
              </a:spcBef>
            </a:pPr>
            <a:r>
              <a:rPr lang="en-NZ" sz="2800">
                <a:solidFill>
                  <a:schemeClr val="accent2"/>
                </a:solidFill>
              </a:rPr>
              <a:t>(Template strand = “</a:t>
            </a:r>
            <a:r>
              <a:rPr lang="en-NZ" sz="2800" b="1">
                <a:solidFill>
                  <a:schemeClr val="accent2"/>
                </a:solidFill>
              </a:rPr>
              <a:t>antisense strand</a:t>
            </a:r>
            <a:r>
              <a:rPr lang="en-NZ" sz="2800">
                <a:solidFill>
                  <a:schemeClr val="accent2"/>
                </a:solidFill>
              </a:rPr>
              <a:t>”)</a:t>
            </a:r>
          </a:p>
          <a:p>
            <a:pPr eaLnBrk="1" hangingPunct="1">
              <a:spcBef>
                <a:spcPct val="20000"/>
              </a:spcBef>
            </a:pPr>
            <a:r>
              <a:rPr lang="en-AU" sz="3200"/>
              <a:t>The </a:t>
            </a:r>
            <a:r>
              <a:rPr lang="en-AU" sz="3600" b="1">
                <a:solidFill>
                  <a:schemeClr val="accent2"/>
                </a:solidFill>
              </a:rPr>
              <a:t>coding</a:t>
            </a:r>
            <a:r>
              <a:rPr lang="en-AU" sz="3200"/>
              <a:t> strand is the DNA strand which has the same base sequence as the RNA transcript produced. </a:t>
            </a:r>
          </a:p>
          <a:p>
            <a:pPr eaLnBrk="1" hangingPunct="1">
              <a:spcBef>
                <a:spcPct val="20000"/>
              </a:spcBef>
            </a:pPr>
            <a:r>
              <a:rPr lang="en-NZ" sz="3200">
                <a:solidFill>
                  <a:schemeClr val="accent2"/>
                </a:solidFill>
              </a:rPr>
              <a:t>(</a:t>
            </a:r>
            <a:r>
              <a:rPr lang="en-NZ" sz="2800">
                <a:solidFill>
                  <a:schemeClr val="accent2"/>
                </a:solidFill>
              </a:rPr>
              <a:t>Coding strand = “</a:t>
            </a:r>
            <a:r>
              <a:rPr lang="en-NZ" sz="2800" b="1">
                <a:solidFill>
                  <a:schemeClr val="accent2"/>
                </a:solidFill>
              </a:rPr>
              <a:t>sense strand</a:t>
            </a:r>
            <a:r>
              <a:rPr lang="en-NZ" sz="2800">
                <a:solidFill>
                  <a:schemeClr val="accent2"/>
                </a:solidFill>
              </a:rPr>
              <a:t>”)</a:t>
            </a:r>
            <a:endParaRPr lang="en-NZ" sz="3200">
              <a:solidFill>
                <a:schemeClr val="accent2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en-NZ" sz="32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smtClean="0">
                <a:solidFill>
                  <a:schemeClr val="tx1"/>
                </a:solidFill>
              </a:rPr>
              <a:t>Where is DNA?</a:t>
            </a:r>
            <a:endParaRPr lang="es-ES" smtClean="0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24525" y="1238250"/>
            <a:ext cx="3311525" cy="4525963"/>
          </a:xfrm>
        </p:spPr>
        <p:txBody>
          <a:bodyPr/>
          <a:lstStyle/>
          <a:p>
            <a:pPr eaLnBrk="1" hangingPunct="1"/>
            <a:r>
              <a:rPr lang="es-UY" smtClean="0"/>
              <a:t>In the chromosomes in the nucleus</a:t>
            </a:r>
            <a:endParaRPr lang="es-ES" smtClean="0"/>
          </a:p>
        </p:txBody>
      </p:sp>
      <p:pic>
        <p:nvPicPr>
          <p:cNvPr id="3076" name="Picture 5" descr="http://www.williamsclass.com/SeventhScienceWork/ImagesCells/EukaryoticCe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5724525" cy="497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Elbow Connector 7"/>
          <p:cNvCxnSpPr/>
          <p:nvPr/>
        </p:nvCxnSpPr>
        <p:spPr>
          <a:xfrm rot="10800000" flipV="1">
            <a:off x="3059113" y="2781300"/>
            <a:ext cx="4584700" cy="1052513"/>
          </a:xfrm>
          <a:prstGeom prst="bentConnector3">
            <a:avLst>
              <a:gd name="adj1" fmla="val -416"/>
            </a:avLst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0" y="274638"/>
            <a:ext cx="3035300" cy="1425575"/>
          </a:xfrm>
        </p:spPr>
        <p:txBody>
          <a:bodyPr/>
          <a:lstStyle/>
          <a:p>
            <a:pPr eaLnBrk="1" hangingPunct="1"/>
            <a:r>
              <a:rPr lang="en-NZ" smtClean="0"/>
              <a:t>Packaging of DNA</a:t>
            </a:r>
            <a:endParaRPr 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endParaRPr lang="en-NZ" sz="1800" smtClean="0"/>
          </a:p>
          <a:p>
            <a:pPr eaLnBrk="1" hangingPunct="1"/>
            <a:r>
              <a:rPr lang="en-NZ" sz="1800" smtClean="0">
                <a:hlinkClick r:id="rId2"/>
              </a:rPr>
              <a:t>packaging</a:t>
            </a:r>
            <a:endParaRPr lang="en-GB" sz="1800" smtClean="0"/>
          </a:p>
        </p:txBody>
      </p:sp>
      <p:pic>
        <p:nvPicPr>
          <p:cNvPr id="4100" name="Picture 6" descr="chromos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225"/>
            <a:ext cx="5867400" cy="693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0"/>
            <a:ext cx="8229600" cy="941388"/>
          </a:xfrm>
        </p:spPr>
        <p:txBody>
          <a:bodyPr/>
          <a:lstStyle/>
          <a:p>
            <a:pPr eaLnBrk="1" hangingPunct="1"/>
            <a:r>
              <a:rPr lang="en-NZ" smtClean="0"/>
              <a:t>Packaging of DNA - Eukaryotes</a:t>
            </a:r>
            <a:endParaRPr lang="en-A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8604250" cy="1228725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/>
            </a:pPr>
            <a:r>
              <a:rPr lang="en-NZ" sz="2000" smtClean="0">
                <a:solidFill>
                  <a:srgbClr val="0000CC"/>
                </a:solidFill>
              </a:rPr>
              <a:t>Wound around histones which are groups of 8 protein molecules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NZ" sz="2000" smtClean="0">
                <a:solidFill>
                  <a:srgbClr val="0000CC"/>
                </a:solidFill>
              </a:rPr>
              <a:t>Another histone is on the outside. The group is called a nucleosome</a:t>
            </a:r>
            <a:endParaRPr lang="en-AU" sz="2000" smtClean="0">
              <a:solidFill>
                <a:srgbClr val="0000CC"/>
              </a:solidFill>
            </a:endParaRP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6424613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505200" y="3810000"/>
            <a:ext cx="54102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990600" lvl="1" indent="-533400">
              <a:spcBef>
                <a:spcPct val="20000"/>
              </a:spcBef>
            </a:pPr>
            <a:r>
              <a:rPr lang="en-NZ" sz="2000" b="1">
                <a:solidFill>
                  <a:srgbClr val="0000CC"/>
                </a:solidFill>
              </a:rPr>
              <a:t>3. The nucleosomes are coiled</a:t>
            </a:r>
          </a:p>
          <a:p>
            <a:pPr marL="990600" lvl="1" indent="-533400">
              <a:spcBef>
                <a:spcPct val="20000"/>
              </a:spcBef>
            </a:pPr>
            <a:endParaRPr lang="en-NZ" sz="2000" b="1">
              <a:solidFill>
                <a:srgbClr val="0000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NZ" sz="2000" b="1">
                <a:solidFill>
                  <a:srgbClr val="0000CC"/>
                </a:solidFill>
              </a:rPr>
              <a:t>4. The coil is then looped</a:t>
            </a:r>
          </a:p>
          <a:p>
            <a:pPr marL="990600" lvl="1" indent="-533400">
              <a:spcBef>
                <a:spcPct val="20000"/>
              </a:spcBef>
            </a:pPr>
            <a:endParaRPr lang="en-NZ" sz="2000" b="1">
              <a:solidFill>
                <a:srgbClr val="0000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NZ" sz="2000" b="1">
                <a:solidFill>
                  <a:srgbClr val="0000CC"/>
                </a:solidFill>
              </a:rPr>
              <a:t>5. The looped strand is coiled again </a:t>
            </a:r>
          </a:p>
          <a:p>
            <a:pPr marL="990600" lvl="1" indent="-533400">
              <a:spcBef>
                <a:spcPct val="20000"/>
              </a:spcBef>
            </a:pPr>
            <a:endParaRPr lang="en-NZ" sz="2000" b="1">
              <a:solidFill>
                <a:srgbClr val="0000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NZ" sz="2000" b="1">
                <a:solidFill>
                  <a:srgbClr val="0000CC"/>
                </a:solidFill>
              </a:rPr>
              <a:t>6. It is then folded to form the shape we recognise as a chromosome</a:t>
            </a:r>
            <a:endParaRPr lang="en-AU" sz="2000" b="1">
              <a:solidFill>
                <a:srgbClr val="0000CC"/>
              </a:solidFill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1676400" y="1196975"/>
            <a:ext cx="1714500" cy="2384425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1143000" y="1484313"/>
            <a:ext cx="1676400" cy="2097087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990600" y="4038600"/>
            <a:ext cx="2971800" cy="609600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2819400" y="4800600"/>
            <a:ext cx="1143000" cy="457200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3200400" y="5486400"/>
            <a:ext cx="762000" cy="381000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 flipV="1">
            <a:off x="3276600" y="6172200"/>
            <a:ext cx="685800" cy="0"/>
          </a:xfrm>
          <a:prstGeom prst="line">
            <a:avLst/>
          </a:prstGeom>
          <a:noFill/>
          <a:ln w="5715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grpSp>
        <p:nvGrpSpPr>
          <p:cNvPr id="20496" name="Group 16"/>
          <p:cNvGrpSpPr>
            <a:grpSpLocks/>
          </p:cNvGrpSpPr>
          <p:nvPr/>
        </p:nvGrpSpPr>
        <p:grpSpPr bwMode="auto">
          <a:xfrm>
            <a:off x="1676400" y="1916113"/>
            <a:ext cx="768350" cy="2427287"/>
            <a:chOff x="1056" y="1392"/>
            <a:chExt cx="484" cy="1344"/>
          </a:xfrm>
        </p:grpSpPr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1056" y="2208"/>
              <a:ext cx="484" cy="528"/>
            </a:xfrm>
            <a:prstGeom prst="ellipse">
              <a:avLst/>
            </a:prstGeom>
            <a:noFill/>
            <a:ln w="88900">
              <a:solidFill>
                <a:srgbClr val="3FA34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>
              <a:off x="1056" y="1392"/>
              <a:ext cx="192" cy="816"/>
            </a:xfrm>
            <a:prstGeom prst="line">
              <a:avLst/>
            </a:prstGeom>
            <a:noFill/>
            <a:ln w="76200">
              <a:solidFill>
                <a:srgbClr val="3FA34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1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1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92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6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04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320"/>
                            </p:stCondLst>
                            <p:childTnLst>
                              <p:par>
                                <p:cTn id="8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04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624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20488" grpId="0" animBg="1"/>
      <p:bldP spid="20488" grpId="1" animBg="1"/>
      <p:bldP spid="20489" grpId="0" animBg="1"/>
      <p:bldP spid="20489" grpId="1" animBg="1"/>
      <p:bldP spid="20490" grpId="0" animBg="1"/>
      <p:bldP spid="20490" grpId="1" animBg="1"/>
      <p:bldP spid="20491" grpId="0" animBg="1"/>
      <p:bldP spid="20491" grpId="1" animBg="1"/>
      <p:bldP spid="20492" grpId="0" animBg="1"/>
      <p:bldP spid="20492" grpId="1" animBg="1"/>
      <p:bldP spid="20493" grpId="0" animBg="1"/>
      <p:bldP spid="20493" grpId="1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pPr eaLnBrk="1" hangingPunct="1"/>
            <a:r>
              <a:rPr lang="en-NZ" smtClean="0"/>
              <a:t>Nucleotides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Nucleic acids are polymers of nucleotides.</a:t>
            </a:r>
          </a:p>
          <a:p>
            <a:pPr lvl="1" eaLnBrk="1" hangingPunct="1">
              <a:buFontTx/>
              <a:buNone/>
            </a:pPr>
            <a:r>
              <a:rPr lang="en-NZ" smtClean="0">
                <a:solidFill>
                  <a:srgbClr val="0000CC"/>
                </a:solidFill>
              </a:rPr>
              <a:t>= chains of nucleotide units</a:t>
            </a:r>
          </a:p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Nucleotides have 3 parts</a:t>
            </a:r>
          </a:p>
          <a:p>
            <a:pPr lvl="1" eaLnBrk="1" hangingPunct="1"/>
            <a:r>
              <a:rPr lang="en-NZ" sz="2400" smtClean="0">
                <a:solidFill>
                  <a:srgbClr val="0000CC"/>
                </a:solidFill>
              </a:rPr>
              <a:t>The 5 Carbon (pentose) sugar</a:t>
            </a:r>
          </a:p>
          <a:p>
            <a:pPr lvl="1" eaLnBrk="1" hangingPunct="1"/>
            <a:r>
              <a:rPr lang="en-NZ" sz="2400" smtClean="0">
                <a:solidFill>
                  <a:srgbClr val="0000CC"/>
                </a:solidFill>
              </a:rPr>
              <a:t>A phosphate group</a:t>
            </a:r>
          </a:p>
          <a:p>
            <a:pPr lvl="1" eaLnBrk="1" hangingPunct="1"/>
            <a:r>
              <a:rPr lang="en-NZ" sz="2400" smtClean="0">
                <a:solidFill>
                  <a:srgbClr val="0000CC"/>
                </a:solidFill>
              </a:rPr>
              <a:t>A nitrogen base</a:t>
            </a:r>
          </a:p>
        </p:txBody>
      </p:sp>
      <p:pic>
        <p:nvPicPr>
          <p:cNvPr id="10245" name="Picture 5" descr="nucleot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116388"/>
            <a:ext cx="40894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257800" y="61722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A simple model</a:t>
            </a:r>
          </a:p>
        </p:txBody>
      </p:sp>
      <p:sp>
        <p:nvSpPr>
          <p:cNvPr id="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8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Here is a more detailed model of a nucleotide</a:t>
            </a:r>
          </a:p>
        </p:txBody>
      </p:sp>
      <p:pic>
        <p:nvPicPr>
          <p:cNvPr id="11268" name="Picture 4" descr="nucleot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57338"/>
            <a:ext cx="5616575" cy="443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14288"/>
            <a:ext cx="8229600" cy="966787"/>
          </a:xfrm>
        </p:spPr>
        <p:txBody>
          <a:bodyPr/>
          <a:lstStyle/>
          <a:p>
            <a:pPr eaLnBrk="1" hangingPunct="1"/>
            <a:r>
              <a:rPr lang="en-NZ" smtClean="0"/>
              <a:t>Types of nucleic acid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/>
            <a:r>
              <a:rPr lang="en-NZ" smtClean="0">
                <a:solidFill>
                  <a:srgbClr val="0000CC"/>
                </a:solidFill>
              </a:rPr>
              <a:t>There are </a:t>
            </a:r>
            <a:r>
              <a:rPr lang="en-NZ" smtClean="0">
                <a:solidFill>
                  <a:srgbClr val="E20000"/>
                </a:solidFill>
              </a:rPr>
              <a:t>two</a:t>
            </a:r>
            <a:r>
              <a:rPr lang="en-NZ" smtClean="0">
                <a:solidFill>
                  <a:srgbClr val="0000CC"/>
                </a:solidFill>
              </a:rPr>
              <a:t> types, named according to the 5-carbon sugar they have</a:t>
            </a:r>
          </a:p>
          <a:p>
            <a:pPr marL="609600" indent="-609600" eaLnBrk="1" hangingPunct="1"/>
            <a:endParaRPr lang="en-NZ" smtClean="0">
              <a:solidFill>
                <a:srgbClr val="0000CC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NZ" smtClean="0">
                <a:solidFill>
                  <a:srgbClr val="0000CC"/>
                </a:solidFill>
              </a:rPr>
              <a:t>DNA – </a:t>
            </a:r>
            <a:r>
              <a:rPr lang="en-NZ" smtClean="0">
                <a:solidFill>
                  <a:srgbClr val="E20000"/>
                </a:solidFill>
              </a:rPr>
              <a:t>D</a:t>
            </a:r>
            <a:r>
              <a:rPr lang="en-NZ" smtClean="0">
                <a:solidFill>
                  <a:srgbClr val="0000CC"/>
                </a:solidFill>
              </a:rPr>
              <a:t>eoxyribose </a:t>
            </a:r>
            <a:r>
              <a:rPr lang="en-NZ" smtClean="0">
                <a:solidFill>
                  <a:srgbClr val="E20000"/>
                </a:solidFill>
              </a:rPr>
              <a:t>N</a:t>
            </a:r>
            <a:r>
              <a:rPr lang="en-NZ" smtClean="0">
                <a:solidFill>
                  <a:srgbClr val="0000CC"/>
                </a:solidFill>
              </a:rPr>
              <a:t>ucleic </a:t>
            </a:r>
            <a:r>
              <a:rPr lang="en-NZ" smtClean="0">
                <a:solidFill>
                  <a:srgbClr val="E20000"/>
                </a:solidFill>
              </a:rPr>
              <a:t>A</a:t>
            </a:r>
            <a:r>
              <a:rPr lang="en-NZ" smtClean="0">
                <a:solidFill>
                  <a:srgbClr val="0000CC"/>
                </a:solidFill>
              </a:rPr>
              <a:t>cid</a:t>
            </a:r>
            <a:endParaRPr lang="en-NZ" smtClean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NZ" smtClean="0">
                <a:solidFill>
                  <a:srgbClr val="0000CC"/>
                </a:solidFill>
              </a:rPr>
              <a:t>RNA - </a:t>
            </a:r>
            <a:r>
              <a:rPr lang="en-NZ" smtClean="0">
                <a:solidFill>
                  <a:srgbClr val="E20000"/>
                </a:solidFill>
              </a:rPr>
              <a:t>R</a:t>
            </a:r>
            <a:r>
              <a:rPr lang="en-NZ" smtClean="0">
                <a:solidFill>
                  <a:srgbClr val="0000CC"/>
                </a:solidFill>
              </a:rPr>
              <a:t>ibose </a:t>
            </a:r>
            <a:r>
              <a:rPr lang="en-NZ" smtClean="0">
                <a:solidFill>
                  <a:srgbClr val="E20000"/>
                </a:solidFill>
              </a:rPr>
              <a:t>N</a:t>
            </a:r>
            <a:r>
              <a:rPr lang="en-NZ" smtClean="0">
                <a:solidFill>
                  <a:srgbClr val="0000CC"/>
                </a:solidFill>
              </a:rPr>
              <a:t>ucleic </a:t>
            </a:r>
            <a:r>
              <a:rPr lang="en-NZ" smtClean="0">
                <a:solidFill>
                  <a:srgbClr val="E20000"/>
                </a:solidFill>
              </a:rPr>
              <a:t>A</a:t>
            </a:r>
            <a:r>
              <a:rPr lang="en-NZ" smtClean="0">
                <a:solidFill>
                  <a:srgbClr val="0000CC"/>
                </a:solidFill>
              </a:rPr>
              <a:t>cid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2638425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886200"/>
            <a:ext cx="2514600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295400" y="57912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E20000"/>
                </a:solidFill>
                <a:latin typeface="Tahoma" charset="0"/>
              </a:rPr>
              <a:t>D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eoxyribose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181600" y="579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E20000"/>
                </a:solidFill>
                <a:latin typeface="Tahoma" charset="0"/>
              </a:rPr>
              <a:t>R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ibose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 flipV="1">
            <a:off x="6400800" y="5638800"/>
            <a:ext cx="76200" cy="609600"/>
          </a:xfrm>
          <a:prstGeom prst="line">
            <a:avLst/>
          </a:prstGeom>
          <a:noFill/>
          <a:ln w="38100">
            <a:solidFill>
              <a:srgbClr val="E2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1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7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eaLnBrk="1" hangingPunct="1"/>
            <a:r>
              <a:rPr lang="en-NZ" smtClean="0"/>
              <a:t>Bases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There are two types of bases</a:t>
            </a:r>
          </a:p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Purines have a 2-ring structure</a:t>
            </a:r>
          </a:p>
          <a:p>
            <a:pPr eaLnBrk="1" hangingPunct="1"/>
            <a:r>
              <a:rPr lang="en-NZ" smtClean="0">
                <a:solidFill>
                  <a:srgbClr val="0000CC"/>
                </a:solidFill>
              </a:rPr>
              <a:t>Pyrimidines have one ring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2655888"/>
            <a:ext cx="290512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647950"/>
            <a:ext cx="27622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62000" y="5715000"/>
            <a:ext cx="297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Examples: </a:t>
            </a:r>
            <a:r>
              <a:rPr lang="en-NZ" sz="2000" b="1">
                <a:solidFill>
                  <a:srgbClr val="E20000"/>
                </a:solidFill>
                <a:latin typeface="Tahoma" charset="0"/>
              </a:rPr>
              <a:t>A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denine and </a:t>
            </a:r>
            <a:r>
              <a:rPr lang="en-NZ" sz="2000" b="1">
                <a:solidFill>
                  <a:srgbClr val="E20000"/>
                </a:solidFill>
                <a:latin typeface="Tahoma" charset="0"/>
              </a:rPr>
              <a:t>G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uanine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029200" y="5486400"/>
            <a:ext cx="2971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CC"/>
                </a:solidFill>
                <a:latin typeface="Tahoma" charset="0"/>
              </a:rPr>
              <a:t>Examples: </a:t>
            </a:r>
            <a:r>
              <a:rPr lang="en-NZ" sz="2000" b="1">
                <a:solidFill>
                  <a:srgbClr val="E20000"/>
                </a:solidFill>
                <a:latin typeface="Tahoma" charset="0"/>
              </a:rPr>
              <a:t>T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hymine and </a:t>
            </a:r>
            <a:r>
              <a:rPr lang="en-NZ" sz="2000" b="1">
                <a:solidFill>
                  <a:srgbClr val="E20000"/>
                </a:solidFill>
                <a:latin typeface="Tahoma" charset="0"/>
              </a:rPr>
              <a:t>C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ytosine (and </a:t>
            </a:r>
            <a:r>
              <a:rPr lang="en-NZ" sz="2000" b="1">
                <a:solidFill>
                  <a:srgbClr val="E20000"/>
                </a:solidFill>
                <a:latin typeface="Tahoma" charset="0"/>
              </a:rPr>
              <a:t>U</a:t>
            </a:r>
            <a:r>
              <a:rPr lang="en-NZ" sz="2000" b="1">
                <a:solidFill>
                  <a:srgbClr val="0000CC"/>
                </a:solidFill>
                <a:latin typeface="Tahoma" charset="0"/>
              </a:rPr>
              <a:t>racil in RNA)</a:t>
            </a:r>
          </a:p>
        </p:txBody>
      </p:sp>
      <p:sp>
        <p:nvSpPr>
          <p:cNvPr id="1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4" grpId="0"/>
      <p:bldP spid="12296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763000" cy="914400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chemeClr val="tx1"/>
                </a:solidFill>
              </a:rPr>
              <a:t>RNA – </a:t>
            </a:r>
            <a:r>
              <a:rPr lang="en-NZ" sz="3600" smtClean="0">
                <a:solidFill>
                  <a:schemeClr val="tx1"/>
                </a:solidFill>
              </a:rPr>
              <a:t>Ribose Nucleic Acid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65188"/>
            <a:ext cx="8874125" cy="5791200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en-NZ" b="1" dirty="0" smtClean="0">
                <a:solidFill>
                  <a:schemeClr val="accent5">
                    <a:lumMod val="25000"/>
                  </a:schemeClr>
                </a:solidFill>
              </a:rPr>
              <a:t>RNA</a:t>
            </a:r>
            <a:r>
              <a:rPr lang="en-NZ" b="1" dirty="0" smtClean="0">
                <a:solidFill>
                  <a:srgbClr val="336699"/>
                </a:solidFill>
              </a:rPr>
              <a:t> </a:t>
            </a:r>
            <a:r>
              <a:rPr lang="en-NZ" b="1" dirty="0" smtClean="0">
                <a:solidFill>
                  <a:schemeClr val="accent5">
                    <a:lumMod val="25000"/>
                  </a:schemeClr>
                </a:solidFill>
              </a:rPr>
              <a:t>is a single strand of linked nucleotides</a:t>
            </a:r>
            <a:endParaRPr lang="en-NZ" b="1" dirty="0" smtClean="0">
              <a:solidFill>
                <a:srgbClr val="336699"/>
              </a:solidFill>
            </a:endParaRPr>
          </a:p>
          <a:p>
            <a:pPr marL="533400" indent="-533400" eaLnBrk="1" hangingPunct="1">
              <a:buFontTx/>
              <a:buNone/>
              <a:defRPr/>
            </a:pPr>
            <a:r>
              <a:rPr lang="en-NZ" dirty="0" smtClean="0">
                <a:solidFill>
                  <a:srgbClr val="336699"/>
                </a:solidFill>
              </a:rPr>
              <a:t>Comparison of RNA with DNA</a:t>
            </a:r>
          </a:p>
          <a:p>
            <a:pPr marL="514350" indent="-457200" eaLnBrk="1" hangingPunct="1">
              <a:spcBef>
                <a:spcPct val="50000"/>
              </a:spcBef>
              <a:buFontTx/>
              <a:buAutoNum type="alphaLcPeriod"/>
              <a:defRPr/>
            </a:pPr>
            <a:r>
              <a:rPr lang="en-NZ" sz="2800" b="1" dirty="0" smtClean="0">
                <a:solidFill>
                  <a:schemeClr val="accent5">
                    <a:lumMod val="25000"/>
                  </a:schemeClr>
                </a:solidFill>
              </a:rPr>
              <a:t>Ribose not deoxyribose</a:t>
            </a:r>
          </a:p>
          <a:p>
            <a:pPr marL="514350" indent="-457200" eaLnBrk="1" hangingPunct="1">
              <a:spcBef>
                <a:spcPct val="50000"/>
              </a:spcBef>
              <a:buFontTx/>
              <a:buAutoNum type="alphaLcPeriod"/>
              <a:defRPr/>
            </a:pPr>
            <a:r>
              <a:rPr lang="en-NZ" sz="2800" b="1" dirty="0" smtClean="0">
                <a:solidFill>
                  <a:schemeClr val="accent5">
                    <a:lumMod val="25000"/>
                  </a:schemeClr>
                </a:solidFill>
              </a:rPr>
              <a:t>Uracil not thymine</a:t>
            </a:r>
          </a:p>
          <a:p>
            <a:pPr marL="514350" indent="-457200" eaLnBrk="1" hangingPunct="1">
              <a:spcBef>
                <a:spcPct val="50000"/>
              </a:spcBef>
              <a:buFontTx/>
              <a:buAutoNum type="alphaLcPeriod"/>
              <a:defRPr/>
            </a:pPr>
            <a:r>
              <a:rPr lang="en-NZ" sz="2800" b="1" dirty="0" smtClean="0">
                <a:solidFill>
                  <a:schemeClr val="accent5">
                    <a:lumMod val="25000"/>
                  </a:schemeClr>
                </a:solidFill>
              </a:rPr>
              <a:t>Single strand not double</a:t>
            </a:r>
          </a:p>
          <a:p>
            <a:pPr marL="514350" indent="-457200" eaLnBrk="1" hangingPunct="1">
              <a:spcBef>
                <a:spcPct val="50000"/>
              </a:spcBef>
              <a:buFontTx/>
              <a:buAutoNum type="alphaLcPeriod"/>
              <a:defRPr/>
            </a:pPr>
            <a:r>
              <a:rPr lang="en-NZ" sz="2800" b="1" dirty="0" smtClean="0">
                <a:solidFill>
                  <a:schemeClr val="accent5">
                    <a:lumMod val="25000"/>
                  </a:schemeClr>
                </a:solidFill>
              </a:rPr>
              <a:t>Less stable</a:t>
            </a:r>
          </a:p>
          <a:p>
            <a:pPr marL="514350" indent="-457200" eaLnBrk="1" hangingPunct="1">
              <a:spcBef>
                <a:spcPct val="50000"/>
              </a:spcBef>
              <a:buFontTx/>
              <a:buAutoNum type="alphaLcPeriod"/>
              <a:defRPr/>
            </a:pPr>
            <a:r>
              <a:rPr lang="en-NZ" sz="2800" b="1" dirty="0" smtClean="0">
                <a:solidFill>
                  <a:schemeClr val="accent5">
                    <a:lumMod val="25000"/>
                  </a:schemeClr>
                </a:solidFill>
              </a:rPr>
              <a:t>RNA molecules much shorter</a:t>
            </a:r>
          </a:p>
        </p:txBody>
      </p:sp>
      <p:pic>
        <p:nvPicPr>
          <p:cNvPr id="10957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300" y="1628775"/>
            <a:ext cx="34067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1" grpId="0" build="p"/>
      <p:bldP spid="5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442</Words>
  <Application>Microsoft Office PowerPoint</Application>
  <PresentationFormat>On-screen Show (4:3)</PresentationFormat>
  <Paragraphs>105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Diseño predeterminado</vt:lpstr>
      <vt:lpstr>Gene Expression Role of DNA  </vt:lpstr>
      <vt:lpstr>Where is DNA?</vt:lpstr>
      <vt:lpstr>Packaging of DNA</vt:lpstr>
      <vt:lpstr>Packaging of DNA - Eukaryotes</vt:lpstr>
      <vt:lpstr>Nucleotides</vt:lpstr>
      <vt:lpstr>PowerPoint Presentation</vt:lpstr>
      <vt:lpstr>Types of nucleic acid</vt:lpstr>
      <vt:lpstr>Bases</vt:lpstr>
      <vt:lpstr>RNA – Ribose Nucleic Acid</vt:lpstr>
      <vt:lpstr>DNA Structure</vt:lpstr>
      <vt:lpstr>DNA Models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22</cp:revision>
  <dcterms:created xsi:type="dcterms:W3CDTF">2010-05-23T14:28:12Z</dcterms:created>
  <dcterms:modified xsi:type="dcterms:W3CDTF">2015-06-10T21:51:45Z</dcterms:modified>
</cp:coreProperties>
</file>